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9" r:id="rId2"/>
  </p:sldIdLst>
  <p:sldSz cx="6858000" cy="9144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9382"/>
    <a:srgbClr val="87A9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176" y="-28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1367254C-F5E2-4C60-A986-0ED92B274A7E}" type="datetimeFigureOut">
              <a:rPr lang="en-US" smtClean="0"/>
              <a:t>3/9/2022</a:t>
            </a:fld>
            <a:endParaRPr lang="en-US"/>
          </a:p>
        </p:txBody>
      </p:sp>
      <p:sp>
        <p:nvSpPr>
          <p:cNvPr id="4" name="Slide Image Placeholder 3"/>
          <p:cNvSpPr>
            <a:spLocks noGrp="1" noRot="1" noChangeAspect="1"/>
          </p:cNvSpPr>
          <p:nvPr>
            <p:ph type="sldImg" idx="2"/>
          </p:nvPr>
        </p:nvSpPr>
        <p:spPr>
          <a:xfrm>
            <a:off x="2443163" y="1200150"/>
            <a:ext cx="24288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2FC2C680-1619-4BDA-B8E3-05D3AB80118A}" type="slidenum">
              <a:rPr lang="en-US" smtClean="0"/>
              <a:t>‹#›</a:t>
            </a:fld>
            <a:endParaRPr lang="en-US"/>
          </a:p>
        </p:txBody>
      </p:sp>
    </p:spTree>
    <p:extLst>
      <p:ext uri="{BB962C8B-B14F-4D97-AF65-F5344CB8AC3E}">
        <p14:creationId xmlns:p14="http://schemas.microsoft.com/office/powerpoint/2010/main" val="3677995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D6F005-7F92-4DF9-95FA-6C80481C5AE4}" type="datetimeFigureOut">
              <a:rPr lang="en-US" smtClean="0"/>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E364AC-D82F-4BFC-A2EB-685C956F6B18}" type="slidenum">
              <a:rPr lang="en-US" smtClean="0"/>
              <a:t>‹#›</a:t>
            </a:fld>
            <a:endParaRPr lang="en-US" dirty="0"/>
          </a:p>
        </p:txBody>
      </p:sp>
    </p:spTree>
    <p:extLst>
      <p:ext uri="{BB962C8B-B14F-4D97-AF65-F5344CB8AC3E}">
        <p14:creationId xmlns:p14="http://schemas.microsoft.com/office/powerpoint/2010/main" val="3368942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D6F005-7F92-4DF9-95FA-6C80481C5AE4}" type="datetimeFigureOut">
              <a:rPr lang="en-US" smtClean="0"/>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E364AC-D82F-4BFC-A2EB-685C956F6B18}" type="slidenum">
              <a:rPr lang="en-US" smtClean="0"/>
              <a:t>‹#›</a:t>
            </a:fld>
            <a:endParaRPr lang="en-US" dirty="0"/>
          </a:p>
        </p:txBody>
      </p:sp>
    </p:spTree>
    <p:extLst>
      <p:ext uri="{BB962C8B-B14F-4D97-AF65-F5344CB8AC3E}">
        <p14:creationId xmlns:p14="http://schemas.microsoft.com/office/powerpoint/2010/main" val="852287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D6F005-7F92-4DF9-95FA-6C80481C5AE4}" type="datetimeFigureOut">
              <a:rPr lang="en-US" smtClean="0"/>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E364AC-D82F-4BFC-A2EB-685C956F6B18}" type="slidenum">
              <a:rPr lang="en-US" smtClean="0"/>
              <a:t>‹#›</a:t>
            </a:fld>
            <a:endParaRPr lang="en-US" dirty="0"/>
          </a:p>
        </p:txBody>
      </p:sp>
    </p:spTree>
    <p:extLst>
      <p:ext uri="{BB962C8B-B14F-4D97-AF65-F5344CB8AC3E}">
        <p14:creationId xmlns:p14="http://schemas.microsoft.com/office/powerpoint/2010/main" val="1834235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D6F005-7F92-4DF9-95FA-6C80481C5AE4}" type="datetimeFigureOut">
              <a:rPr lang="en-US" smtClean="0"/>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E364AC-D82F-4BFC-A2EB-685C956F6B18}" type="slidenum">
              <a:rPr lang="en-US" smtClean="0"/>
              <a:t>‹#›</a:t>
            </a:fld>
            <a:endParaRPr lang="en-US" dirty="0"/>
          </a:p>
        </p:txBody>
      </p:sp>
    </p:spTree>
    <p:extLst>
      <p:ext uri="{BB962C8B-B14F-4D97-AF65-F5344CB8AC3E}">
        <p14:creationId xmlns:p14="http://schemas.microsoft.com/office/powerpoint/2010/main" val="2384473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D6F005-7F92-4DF9-95FA-6C80481C5AE4}" type="datetimeFigureOut">
              <a:rPr lang="en-US" smtClean="0"/>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E364AC-D82F-4BFC-A2EB-685C956F6B18}" type="slidenum">
              <a:rPr lang="en-US" smtClean="0"/>
              <a:t>‹#›</a:t>
            </a:fld>
            <a:endParaRPr lang="en-US" dirty="0"/>
          </a:p>
        </p:txBody>
      </p:sp>
    </p:spTree>
    <p:extLst>
      <p:ext uri="{BB962C8B-B14F-4D97-AF65-F5344CB8AC3E}">
        <p14:creationId xmlns:p14="http://schemas.microsoft.com/office/powerpoint/2010/main" val="1423742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D6F005-7F92-4DF9-95FA-6C80481C5AE4}" type="datetimeFigureOut">
              <a:rPr lang="en-US" smtClean="0"/>
              <a:t>3/9/2022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E364AC-D82F-4BFC-A2EB-685C956F6B18}" type="slidenum">
              <a:rPr lang="en-US" smtClean="0"/>
              <a:t>‹#›</a:t>
            </a:fld>
            <a:endParaRPr lang="en-US" dirty="0"/>
          </a:p>
        </p:txBody>
      </p:sp>
    </p:spTree>
    <p:extLst>
      <p:ext uri="{BB962C8B-B14F-4D97-AF65-F5344CB8AC3E}">
        <p14:creationId xmlns:p14="http://schemas.microsoft.com/office/powerpoint/2010/main" val="149935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D6F005-7F92-4DF9-95FA-6C80481C5AE4}" type="datetimeFigureOut">
              <a:rPr lang="en-US" smtClean="0"/>
              <a:t>3/9/2022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5E364AC-D82F-4BFC-A2EB-685C956F6B18}" type="slidenum">
              <a:rPr lang="en-US" smtClean="0"/>
              <a:t>‹#›</a:t>
            </a:fld>
            <a:endParaRPr lang="en-US" dirty="0"/>
          </a:p>
        </p:txBody>
      </p:sp>
    </p:spTree>
    <p:extLst>
      <p:ext uri="{BB962C8B-B14F-4D97-AF65-F5344CB8AC3E}">
        <p14:creationId xmlns:p14="http://schemas.microsoft.com/office/powerpoint/2010/main" val="1323858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D6F005-7F92-4DF9-95FA-6C80481C5AE4}" type="datetimeFigureOut">
              <a:rPr lang="en-US" smtClean="0"/>
              <a:t>3/9/2022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5E364AC-D82F-4BFC-A2EB-685C956F6B18}" type="slidenum">
              <a:rPr lang="en-US" smtClean="0"/>
              <a:t>‹#›</a:t>
            </a:fld>
            <a:endParaRPr lang="en-US" dirty="0"/>
          </a:p>
        </p:txBody>
      </p:sp>
    </p:spTree>
    <p:extLst>
      <p:ext uri="{BB962C8B-B14F-4D97-AF65-F5344CB8AC3E}">
        <p14:creationId xmlns:p14="http://schemas.microsoft.com/office/powerpoint/2010/main" val="1207322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D6F005-7F92-4DF9-95FA-6C80481C5AE4}" type="datetimeFigureOut">
              <a:rPr lang="en-US" smtClean="0"/>
              <a:t>3/9/2022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5E364AC-D82F-4BFC-A2EB-685C956F6B18}" type="slidenum">
              <a:rPr lang="en-US" smtClean="0"/>
              <a:t>‹#›</a:t>
            </a:fld>
            <a:endParaRPr lang="en-US" dirty="0"/>
          </a:p>
        </p:txBody>
      </p:sp>
    </p:spTree>
    <p:extLst>
      <p:ext uri="{BB962C8B-B14F-4D97-AF65-F5344CB8AC3E}">
        <p14:creationId xmlns:p14="http://schemas.microsoft.com/office/powerpoint/2010/main" val="1122436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AD6F005-7F92-4DF9-95FA-6C80481C5AE4}" type="datetimeFigureOut">
              <a:rPr lang="en-US" smtClean="0"/>
              <a:t>3/9/2022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E364AC-D82F-4BFC-A2EB-685C956F6B18}" type="slidenum">
              <a:rPr lang="en-US" smtClean="0"/>
              <a:t>‹#›</a:t>
            </a:fld>
            <a:endParaRPr lang="en-US" dirty="0"/>
          </a:p>
        </p:txBody>
      </p:sp>
    </p:spTree>
    <p:extLst>
      <p:ext uri="{BB962C8B-B14F-4D97-AF65-F5344CB8AC3E}">
        <p14:creationId xmlns:p14="http://schemas.microsoft.com/office/powerpoint/2010/main" val="453717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AD6F005-7F92-4DF9-95FA-6C80481C5AE4}" type="datetimeFigureOut">
              <a:rPr lang="en-US" smtClean="0"/>
              <a:t>3/9/2022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E364AC-D82F-4BFC-A2EB-685C956F6B18}" type="slidenum">
              <a:rPr lang="en-US" smtClean="0"/>
              <a:t>‹#›</a:t>
            </a:fld>
            <a:endParaRPr lang="en-US" dirty="0"/>
          </a:p>
        </p:txBody>
      </p:sp>
    </p:spTree>
    <p:extLst>
      <p:ext uri="{BB962C8B-B14F-4D97-AF65-F5344CB8AC3E}">
        <p14:creationId xmlns:p14="http://schemas.microsoft.com/office/powerpoint/2010/main" val="886245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AAD6F005-7F92-4DF9-95FA-6C80481C5AE4}" type="datetimeFigureOut">
              <a:rPr lang="en-US" smtClean="0"/>
              <a:t>3/9/2022</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B5E364AC-D82F-4BFC-A2EB-685C956F6B18}" type="slidenum">
              <a:rPr lang="en-US" smtClean="0"/>
              <a:t>‹#›</a:t>
            </a:fld>
            <a:endParaRPr lang="en-US" dirty="0"/>
          </a:p>
        </p:txBody>
      </p:sp>
    </p:spTree>
    <p:extLst>
      <p:ext uri="{BB962C8B-B14F-4D97-AF65-F5344CB8AC3E}">
        <p14:creationId xmlns:p14="http://schemas.microsoft.com/office/powerpoint/2010/main" val="3109976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ExoConsulting.net" TargetMode="External"/><Relationship Id="rId7" Type="http://schemas.openxmlformats.org/officeDocument/2006/relationships/image" Target="../media/image4.jpg"/><Relationship Id="rId2" Type="http://schemas.openxmlformats.org/officeDocument/2006/relationships/hyperlink" Target="mailto:Aaron.Studwell@ExoConsulting.net" TargetMode="External"/><Relationship Id="rId1" Type="http://schemas.openxmlformats.org/officeDocument/2006/relationships/slideLayout" Target="../slideLayouts/slideLayout7.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1777FC2-0E9A-4A38-B745-52B402899C09}"/>
              </a:ext>
            </a:extLst>
          </p:cNvPr>
          <p:cNvGrpSpPr/>
          <p:nvPr/>
        </p:nvGrpSpPr>
        <p:grpSpPr>
          <a:xfrm>
            <a:off x="0" y="0"/>
            <a:ext cx="6858000" cy="9144000"/>
            <a:chOff x="0" y="0"/>
            <a:chExt cx="6858000" cy="9144000"/>
          </a:xfrm>
        </p:grpSpPr>
        <p:grpSp>
          <p:nvGrpSpPr>
            <p:cNvPr id="5" name="Group 4">
              <a:extLst>
                <a:ext uri="{FF2B5EF4-FFF2-40B4-BE49-F238E27FC236}">
                  <a16:creationId xmlns:a16="http://schemas.microsoft.com/office/drawing/2014/main" id="{6B867B18-A727-413D-9019-35E034140CA8}"/>
                </a:ext>
              </a:extLst>
            </p:cNvPr>
            <p:cNvGrpSpPr/>
            <p:nvPr/>
          </p:nvGrpSpPr>
          <p:grpSpPr>
            <a:xfrm>
              <a:off x="0" y="0"/>
              <a:ext cx="6858000" cy="9144000"/>
              <a:chOff x="0" y="0"/>
              <a:chExt cx="6858000" cy="9144000"/>
            </a:xfrm>
          </p:grpSpPr>
          <p:sp>
            <p:nvSpPr>
              <p:cNvPr id="2" name="Rectangle 1">
                <a:extLst>
                  <a:ext uri="{FF2B5EF4-FFF2-40B4-BE49-F238E27FC236}">
                    <a16:creationId xmlns:a16="http://schemas.microsoft.com/office/drawing/2014/main" id="{4C2B586B-49E4-4526-A882-66CC2915385D}"/>
                  </a:ext>
                </a:extLst>
              </p:cNvPr>
              <p:cNvSpPr/>
              <p:nvPr/>
            </p:nvSpPr>
            <p:spPr>
              <a:xfrm>
                <a:off x="0" y="0"/>
                <a:ext cx="6858000" cy="914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C4BD2153-49C3-41D4-877E-519B99B65E03}"/>
                  </a:ext>
                </a:extLst>
              </p:cNvPr>
              <p:cNvGrpSpPr/>
              <p:nvPr/>
            </p:nvGrpSpPr>
            <p:grpSpPr>
              <a:xfrm>
                <a:off x="349731" y="228600"/>
                <a:ext cx="6156959" cy="8686800"/>
                <a:chOff x="349731" y="228600"/>
                <a:chExt cx="6156959" cy="8686800"/>
              </a:xfrm>
            </p:grpSpPr>
            <p:grpSp>
              <p:nvGrpSpPr>
                <p:cNvPr id="15" name="Group 14">
                  <a:extLst>
                    <a:ext uri="{FF2B5EF4-FFF2-40B4-BE49-F238E27FC236}">
                      <a16:creationId xmlns:a16="http://schemas.microsoft.com/office/drawing/2014/main" id="{2CC2DB80-28BC-41C5-A9A4-48C5638D1280}"/>
                    </a:ext>
                  </a:extLst>
                </p:cNvPr>
                <p:cNvGrpSpPr>
                  <a:grpSpLocks/>
                </p:cNvGrpSpPr>
                <p:nvPr/>
              </p:nvGrpSpPr>
              <p:grpSpPr>
                <a:xfrm>
                  <a:off x="349731" y="228600"/>
                  <a:ext cx="6156959" cy="8686800"/>
                  <a:chOff x="601825" y="447869"/>
                  <a:chExt cx="5654351" cy="8229600"/>
                </a:xfrm>
              </p:grpSpPr>
              <p:sp>
                <p:nvSpPr>
                  <p:cNvPr id="4" name="Frame 3">
                    <a:extLst>
                      <a:ext uri="{FF2B5EF4-FFF2-40B4-BE49-F238E27FC236}">
                        <a16:creationId xmlns:a16="http://schemas.microsoft.com/office/drawing/2014/main" id="{E830A4B8-F5BE-4CFE-B21B-D8FF6FEE9EF5}"/>
                      </a:ext>
                    </a:extLst>
                  </p:cNvPr>
                  <p:cNvSpPr/>
                  <p:nvPr/>
                </p:nvSpPr>
                <p:spPr>
                  <a:xfrm>
                    <a:off x="601825" y="447869"/>
                    <a:ext cx="5654351" cy="8229600"/>
                  </a:xfrm>
                  <a:prstGeom prst="frame">
                    <a:avLst>
                      <a:gd name="adj1" fmla="val 94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Saira" pitchFamily="2" charset="0"/>
                    </a:endParaRPr>
                  </a:p>
                </p:txBody>
              </p:sp>
              <p:cxnSp>
                <p:nvCxnSpPr>
                  <p:cNvPr id="24" name="Straight Connector 23">
                    <a:extLst>
                      <a:ext uri="{FF2B5EF4-FFF2-40B4-BE49-F238E27FC236}">
                        <a16:creationId xmlns:a16="http://schemas.microsoft.com/office/drawing/2014/main" id="{799B22F6-F020-4FF7-B40B-538A659E3840}"/>
                      </a:ext>
                    </a:extLst>
                  </p:cNvPr>
                  <p:cNvCxnSpPr>
                    <a:cxnSpLocks/>
                  </p:cNvCxnSpPr>
                  <p:nvPr/>
                </p:nvCxnSpPr>
                <p:spPr>
                  <a:xfrm>
                    <a:off x="663010" y="8036698"/>
                    <a:ext cx="55347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0037E54B-B984-4518-8EAC-E9292426CFE0}"/>
                      </a:ext>
                    </a:extLst>
                  </p:cNvPr>
                  <p:cNvSpPr txBox="1"/>
                  <p:nvPr/>
                </p:nvSpPr>
                <p:spPr>
                  <a:xfrm>
                    <a:off x="3685624" y="8080876"/>
                    <a:ext cx="2313792" cy="568576"/>
                  </a:xfrm>
                  <a:prstGeom prst="rect">
                    <a:avLst/>
                  </a:prstGeom>
                  <a:noFill/>
                </p:spPr>
                <p:txBody>
                  <a:bodyPr wrap="square" rtlCol="0">
                    <a:spAutoFit/>
                  </a:bodyPr>
                  <a:lstStyle/>
                  <a:p>
                    <a:pPr algn="ctr"/>
                    <a:r>
                      <a:rPr lang="en-US" sz="1100" dirty="0">
                        <a:latin typeface="Saira" pitchFamily="2" charset="0"/>
                        <a:ea typeface="Segoe UI Historic" panose="020B0502040204020203" pitchFamily="34" charset="0"/>
                        <a:cs typeface="Segoe UI Historic" panose="020B0502040204020203" pitchFamily="34" charset="0"/>
                      </a:rPr>
                      <a:t>Aaron Studwell, Ph.D.</a:t>
                    </a:r>
                  </a:p>
                  <a:p>
                    <a:pPr algn="ctr"/>
                    <a:r>
                      <a:rPr lang="en-US" sz="1100" dirty="0">
                        <a:latin typeface="Saira" pitchFamily="2" charset="0"/>
                        <a:ea typeface="Segoe UI Historic" panose="020B0502040204020203" pitchFamily="34" charset="0"/>
                        <a:cs typeface="Segoe UI Historic" panose="020B0502040204020203" pitchFamily="34" charset="0"/>
                        <a:hlinkClick r:id="rId2">
                          <a:extLst>
                            <a:ext uri="{A12FA001-AC4F-418D-AE19-62706E023703}">
                              <ahyp:hlinkClr xmlns:ahyp="http://schemas.microsoft.com/office/drawing/2018/hyperlinkcolor" val="tx"/>
                            </a:ext>
                          </a:extLst>
                        </a:hlinkClick>
                      </a:rPr>
                      <a:t>Aaron.Studwell@ExoConsulting.net</a:t>
                    </a:r>
                    <a:endParaRPr lang="en-US" sz="1100" dirty="0">
                      <a:latin typeface="Saira" pitchFamily="2" charset="0"/>
                      <a:ea typeface="Segoe UI Historic" panose="020B0502040204020203" pitchFamily="34" charset="0"/>
                      <a:cs typeface="Segoe UI Historic" panose="020B0502040204020203" pitchFamily="34" charset="0"/>
                    </a:endParaRPr>
                  </a:p>
                  <a:p>
                    <a:pPr algn="ctr"/>
                    <a:r>
                      <a:rPr lang="en-US" sz="1100" dirty="0">
                        <a:latin typeface="Saira" pitchFamily="2" charset="0"/>
                        <a:ea typeface="Segoe UI Historic" panose="020B0502040204020203" pitchFamily="34" charset="0"/>
                        <a:cs typeface="Segoe UI Historic" panose="020B0502040204020203" pitchFamily="34" charset="0"/>
                      </a:rPr>
                      <a:t>302-827-3370</a:t>
                    </a:r>
                  </a:p>
                </p:txBody>
              </p:sp>
              <p:sp>
                <p:nvSpPr>
                  <p:cNvPr id="29" name="TextBox 28">
                    <a:extLst>
                      <a:ext uri="{FF2B5EF4-FFF2-40B4-BE49-F238E27FC236}">
                        <a16:creationId xmlns:a16="http://schemas.microsoft.com/office/drawing/2014/main" id="{7E438F11-9A4F-48B7-A35C-86B85E6C9992}"/>
                      </a:ext>
                    </a:extLst>
                  </p:cNvPr>
                  <p:cNvSpPr txBox="1"/>
                  <p:nvPr/>
                </p:nvSpPr>
                <p:spPr>
                  <a:xfrm>
                    <a:off x="750848" y="8161606"/>
                    <a:ext cx="2256189" cy="410623"/>
                  </a:xfrm>
                  <a:prstGeom prst="rect">
                    <a:avLst/>
                  </a:prstGeom>
                  <a:noFill/>
                </p:spPr>
                <p:txBody>
                  <a:bodyPr wrap="square">
                    <a:spAutoFit/>
                  </a:bodyPr>
                  <a:lstStyle/>
                  <a:p>
                    <a:pPr algn="ctr"/>
                    <a:r>
                      <a:rPr lang="en-US" sz="1100" dirty="0">
                        <a:latin typeface="Saira" pitchFamily="2" charset="0"/>
                        <a:ea typeface="Segoe UI Historic" panose="020B0502040204020203" pitchFamily="34" charset="0"/>
                        <a:cs typeface="Segoe UI Historic" panose="020B0502040204020203" pitchFamily="34" charset="0"/>
                      </a:rPr>
                      <a:t>For more information, </a:t>
                    </a:r>
                  </a:p>
                  <a:p>
                    <a:pPr algn="ctr"/>
                    <a:r>
                      <a:rPr lang="en-US" sz="1100" dirty="0">
                        <a:latin typeface="Saira" pitchFamily="2" charset="0"/>
                        <a:ea typeface="Segoe UI Historic" panose="020B0502040204020203" pitchFamily="34" charset="0"/>
                        <a:cs typeface="Segoe UI Historic" panose="020B0502040204020203" pitchFamily="34" charset="0"/>
                      </a:rPr>
                      <a:t>please visit </a:t>
                    </a:r>
                    <a:r>
                      <a:rPr lang="en-US" sz="1100" dirty="0">
                        <a:latin typeface="Saira" pitchFamily="2" charset="0"/>
                        <a:ea typeface="Segoe UI Historic" panose="020B0502040204020203" pitchFamily="34" charset="0"/>
                        <a:cs typeface="Segoe UI Historic" panose="020B0502040204020203" pitchFamily="34" charset="0"/>
                        <a:hlinkClick r:id="rId3" action="ppaction://hlinkfile">
                          <a:extLst>
                            <a:ext uri="{A12FA001-AC4F-418D-AE19-62706E023703}">
                              <ahyp:hlinkClr xmlns:ahyp="http://schemas.microsoft.com/office/drawing/2018/hyperlinkcolor" val="tx"/>
                            </a:ext>
                          </a:extLst>
                        </a:hlinkClick>
                      </a:rPr>
                      <a:t>ExoConsulting.net</a:t>
                    </a:r>
                    <a:endParaRPr lang="en-US" sz="1100" dirty="0">
                      <a:latin typeface="Saira" pitchFamily="2" charset="0"/>
                      <a:ea typeface="Segoe UI Historic" panose="020B0502040204020203" pitchFamily="34" charset="0"/>
                      <a:cs typeface="Segoe UI Historic" panose="020B0502040204020203" pitchFamily="34" charset="0"/>
                    </a:endParaRPr>
                  </a:p>
                </p:txBody>
              </p:sp>
              <p:sp>
                <p:nvSpPr>
                  <p:cNvPr id="19" name="TextBox 18">
                    <a:extLst>
                      <a:ext uri="{FF2B5EF4-FFF2-40B4-BE49-F238E27FC236}">
                        <a16:creationId xmlns:a16="http://schemas.microsoft.com/office/drawing/2014/main" id="{2F395752-E6BF-4F60-B28B-A61B7A04D760}"/>
                      </a:ext>
                    </a:extLst>
                  </p:cNvPr>
                  <p:cNvSpPr txBox="1"/>
                  <p:nvPr/>
                </p:nvSpPr>
                <p:spPr>
                  <a:xfrm>
                    <a:off x="1366434" y="1372903"/>
                    <a:ext cx="4182704" cy="293303"/>
                  </a:xfrm>
                  <a:prstGeom prst="rect">
                    <a:avLst/>
                  </a:prstGeom>
                  <a:noFill/>
                </p:spPr>
                <p:txBody>
                  <a:bodyPr wrap="square">
                    <a:spAutoFit/>
                  </a:bodyPr>
                  <a:lstStyle/>
                  <a:p>
                    <a:pPr algn="ctr"/>
                    <a:r>
                      <a:rPr lang="en-US" sz="1400" b="1" i="1" dirty="0">
                        <a:latin typeface="Saira" pitchFamily="2" charset="0"/>
                        <a:ea typeface="Segoe UI Historic" panose="020B0502040204020203" pitchFamily="34" charset="0"/>
                        <a:cs typeface="Segoe UI Historic" panose="020B0502040204020203" pitchFamily="34" charset="0"/>
                      </a:rPr>
                      <a:t>The Doctor is In: Thoughts from Dr. Studwell </a:t>
                    </a:r>
                  </a:p>
                </p:txBody>
              </p:sp>
              <p:sp>
                <p:nvSpPr>
                  <p:cNvPr id="20" name="TextBox 19">
                    <a:extLst>
                      <a:ext uri="{FF2B5EF4-FFF2-40B4-BE49-F238E27FC236}">
                        <a16:creationId xmlns:a16="http://schemas.microsoft.com/office/drawing/2014/main" id="{DA88726E-FDEB-422B-AA28-F08CD956EEBE}"/>
                      </a:ext>
                    </a:extLst>
                  </p:cNvPr>
                  <p:cNvSpPr txBox="1"/>
                  <p:nvPr/>
                </p:nvSpPr>
                <p:spPr>
                  <a:xfrm>
                    <a:off x="832400" y="1592948"/>
                    <a:ext cx="3889447" cy="1931703"/>
                  </a:xfrm>
                  <a:prstGeom prst="rect">
                    <a:avLst/>
                  </a:prstGeom>
                  <a:noFill/>
                </p:spPr>
                <p:txBody>
                  <a:bodyPr wrap="square" rtlCol="0">
                    <a:spAutoFit/>
                  </a:bodyPr>
                  <a:lstStyle/>
                  <a:p>
                    <a:r>
                      <a:rPr lang="en-US" sz="1150" dirty="0">
                        <a:latin typeface="Saira" pitchFamily="2" charset="0"/>
                        <a:ea typeface="Segoe UI Historic" panose="020B0502040204020203" pitchFamily="34" charset="0"/>
                        <a:cs typeface="Segoe UI Historic" panose="020B0502040204020203" pitchFamily="34" charset="0"/>
                      </a:rPr>
                      <a:t>It’s hard to believe that it has been six months since my last column. Since then, we have celebrated a key milestone: RaceWeather is now in its 20th season. This foundational brand continues to bring together our racing and weather heritage. It’s difficult to see ExoConsulting existing without it. EC Sports Management now represents six drivers and two teams across four series for their business and marketing development. By offering a diverse set of clients, we are able to maximize our value in the sports management landscape. Finally, Chesapeake Analytics continues to bring new &amp; innovative weather-centric </a:t>
                    </a:r>
                    <a:endParaRPr lang="en-US" sz="1150" b="1" i="1" dirty="0">
                      <a:latin typeface="Saira" pitchFamily="2" charset="0"/>
                      <a:ea typeface="Segoe UI Historic" panose="020B0502040204020203" pitchFamily="34" charset="0"/>
                      <a:cs typeface="Segoe UI Historic" panose="020B0502040204020203" pitchFamily="34" charset="0"/>
                    </a:endParaRPr>
                  </a:p>
                </p:txBody>
              </p:sp>
              <p:cxnSp>
                <p:nvCxnSpPr>
                  <p:cNvPr id="33" name="Straight Connector 32">
                    <a:extLst>
                      <a:ext uri="{FF2B5EF4-FFF2-40B4-BE49-F238E27FC236}">
                        <a16:creationId xmlns:a16="http://schemas.microsoft.com/office/drawing/2014/main" id="{E45520BA-C4BB-43BC-AA38-ACDE5F04843E}"/>
                      </a:ext>
                    </a:extLst>
                  </p:cNvPr>
                  <p:cNvCxnSpPr>
                    <a:cxnSpLocks/>
                  </p:cNvCxnSpPr>
                  <p:nvPr/>
                </p:nvCxnSpPr>
                <p:spPr>
                  <a:xfrm>
                    <a:off x="878903" y="4545309"/>
                    <a:ext cx="5029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5E9427AD-6C0D-4317-9856-D4596D08249F}"/>
                      </a:ext>
                    </a:extLst>
                  </p:cNvPr>
                  <p:cNvSpPr txBox="1"/>
                  <p:nvPr/>
                </p:nvSpPr>
                <p:spPr>
                  <a:xfrm>
                    <a:off x="1205898" y="4582312"/>
                    <a:ext cx="4375212" cy="293302"/>
                  </a:xfrm>
                  <a:prstGeom prst="rect">
                    <a:avLst/>
                  </a:prstGeom>
                  <a:noFill/>
                </p:spPr>
                <p:txBody>
                  <a:bodyPr wrap="square">
                    <a:spAutoFit/>
                  </a:bodyPr>
                  <a:lstStyle/>
                  <a:p>
                    <a:pPr algn="ctr"/>
                    <a:r>
                      <a:rPr lang="en-US" sz="1400" b="1" i="1" dirty="0">
                        <a:latin typeface="Saira" pitchFamily="2" charset="0"/>
                        <a:ea typeface="Segoe UI Historic" panose="020B0502040204020203" pitchFamily="34" charset="0"/>
                        <a:cs typeface="Segoe UI Historic" panose="020B0502040204020203" pitchFamily="34" charset="0"/>
                      </a:rPr>
                      <a:t>Meet Tomorrow’s Future Now </a:t>
                    </a:r>
                  </a:p>
                </p:txBody>
              </p:sp>
            </p:grpSp>
            <p:sp>
              <p:nvSpPr>
                <p:cNvPr id="9" name="Rectangle 8">
                  <a:extLst>
                    <a:ext uri="{FF2B5EF4-FFF2-40B4-BE49-F238E27FC236}">
                      <a16:creationId xmlns:a16="http://schemas.microsoft.com/office/drawing/2014/main" id="{20578BCF-5AF4-4E33-AC2F-BEF658DF646E}"/>
                    </a:ext>
                  </a:extLst>
                </p:cNvPr>
                <p:cNvSpPr/>
                <p:nvPr/>
              </p:nvSpPr>
              <p:spPr>
                <a:xfrm>
                  <a:off x="416355" y="338307"/>
                  <a:ext cx="6024238" cy="84766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0C063747-66D1-4ECB-B21F-D93BAB4EB722}"/>
                    </a:ext>
                  </a:extLst>
                </p:cNvPr>
                <p:cNvSpPr txBox="1">
                  <a:spLocks/>
                </p:cNvSpPr>
                <p:nvPr/>
              </p:nvSpPr>
              <p:spPr>
                <a:xfrm>
                  <a:off x="2082625" y="4819900"/>
                  <a:ext cx="4215375" cy="1615827"/>
                </a:xfrm>
                <a:prstGeom prst="rect">
                  <a:avLst/>
                </a:prstGeom>
                <a:noFill/>
              </p:spPr>
              <p:txBody>
                <a:bodyPr wrap="square" rtlCol="0">
                  <a:spAutoFit/>
                </a:bodyPr>
                <a:lstStyle/>
                <a:p>
                  <a:r>
                    <a:rPr lang="en-US" sz="1100" dirty="0">
                      <a:latin typeface="Saira" pitchFamily="2" charset="0"/>
                      <a:ea typeface="Segoe UI Historic" panose="020B0502040204020203" pitchFamily="34" charset="0"/>
                      <a:cs typeface="Segoe UI Historic" panose="020B0502040204020203" pitchFamily="34" charset="0"/>
                    </a:rPr>
                    <a:t>From understanding the nuances of sports journalism and media industries to meteorological trends that may affect motorsports events, ExoConsulting’s latest interns, Angela Puhl and Mark Sweeney, are ready to bring new concepts to a thriving organization in a new, post-pandemic normal in 2022.</a:t>
                  </a:r>
                </a:p>
                <a:p>
                  <a:endParaRPr lang="en-US" sz="1100" dirty="0">
                    <a:latin typeface="Saira" pitchFamily="2" charset="0"/>
                    <a:ea typeface="Segoe UI Historic" panose="020B0502040204020203" pitchFamily="34" charset="0"/>
                    <a:cs typeface="Segoe UI Historic" panose="020B0502040204020203" pitchFamily="34" charset="0"/>
                  </a:endParaRPr>
                </a:p>
                <a:p>
                  <a:r>
                    <a:rPr lang="en-US" sz="1100" dirty="0">
                      <a:latin typeface="Saira" pitchFamily="2" charset="0"/>
                      <a:ea typeface="Segoe UI Historic" panose="020B0502040204020203" pitchFamily="34" charset="0"/>
                      <a:cs typeface="Segoe UI Historic" panose="020B0502040204020203" pitchFamily="34" charset="0"/>
                    </a:rPr>
                    <a:t>ExoConsulting, founded by Dr. Aaron Studwell, a respected meteorologist in the NASCAR and motorsports industries, recently recruited Sweeney and Puhl to expand his vision for</a:t>
                  </a:r>
                </a:p>
              </p:txBody>
            </p:sp>
            <p:pic>
              <p:nvPicPr>
                <p:cNvPr id="34" name="Picture 33">
                  <a:extLst>
                    <a:ext uri="{FF2B5EF4-FFF2-40B4-BE49-F238E27FC236}">
                      <a16:creationId xmlns:a16="http://schemas.microsoft.com/office/drawing/2014/main" id="{2D2BB308-C2C7-4069-B12F-52BA7DC02495}"/>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572228" y="474532"/>
                  <a:ext cx="822017" cy="553919"/>
                </a:xfrm>
                <a:prstGeom prst="rect">
                  <a:avLst/>
                </a:prstGeom>
              </p:spPr>
            </p:pic>
            <p:sp>
              <p:nvSpPr>
                <p:cNvPr id="36" name="TextBox 35">
                  <a:extLst>
                    <a:ext uri="{FF2B5EF4-FFF2-40B4-BE49-F238E27FC236}">
                      <a16:creationId xmlns:a16="http://schemas.microsoft.com/office/drawing/2014/main" id="{D44535C3-3C2D-43B9-8BCC-29AAE5533C64}"/>
                    </a:ext>
                  </a:extLst>
                </p:cNvPr>
                <p:cNvSpPr txBox="1"/>
                <p:nvPr/>
              </p:nvSpPr>
              <p:spPr>
                <a:xfrm>
                  <a:off x="4760376" y="520659"/>
                  <a:ext cx="1484702" cy="461665"/>
                </a:xfrm>
                <a:prstGeom prst="rect">
                  <a:avLst/>
                </a:prstGeom>
                <a:noFill/>
              </p:spPr>
              <p:txBody>
                <a:bodyPr wrap="none" rtlCol="0">
                  <a:spAutoFit/>
                </a:bodyPr>
                <a:lstStyle/>
                <a:p>
                  <a:pPr algn="r"/>
                  <a:r>
                    <a:rPr lang="en-US" sz="1200" b="1" i="1">
                      <a:solidFill>
                        <a:schemeClr val="bg1"/>
                      </a:solidFill>
                      <a:latin typeface="Saira" pitchFamily="2" charset="0"/>
                      <a:ea typeface="Segoe UI Historic" panose="020B0502040204020203" pitchFamily="34" charset="0"/>
                      <a:cs typeface="Segoe UI Historic" panose="020B0502040204020203" pitchFamily="34" charset="0"/>
                    </a:rPr>
                    <a:t>Spring 2022</a:t>
                  </a:r>
                  <a:br>
                    <a:rPr lang="en-US" sz="1200" b="1" i="1" dirty="0">
                      <a:solidFill>
                        <a:schemeClr val="bg1"/>
                      </a:solidFill>
                      <a:latin typeface="Saira" pitchFamily="2" charset="0"/>
                      <a:ea typeface="Segoe UI Historic" panose="020B0502040204020203" pitchFamily="34" charset="0"/>
                      <a:cs typeface="Segoe UI Historic" panose="020B0502040204020203" pitchFamily="34" charset="0"/>
                    </a:rPr>
                  </a:br>
                  <a:r>
                    <a:rPr lang="en-US" sz="1200" b="1" i="1" dirty="0">
                      <a:solidFill>
                        <a:schemeClr val="bg1"/>
                      </a:solidFill>
                      <a:latin typeface="Saira" pitchFamily="2" charset="0"/>
                      <a:ea typeface="Segoe UI Historic" panose="020B0502040204020203" pitchFamily="34" charset="0"/>
                      <a:cs typeface="Segoe UI Historic" panose="020B0502040204020203" pitchFamily="34" charset="0"/>
                    </a:rPr>
                    <a:t>Volume 2, </a:t>
                  </a:r>
                  <a:r>
                    <a:rPr lang="en-US" sz="1200" b="1" i="1">
                      <a:solidFill>
                        <a:schemeClr val="bg1"/>
                      </a:solidFill>
                      <a:latin typeface="Saira" pitchFamily="2" charset="0"/>
                      <a:ea typeface="Segoe UI Historic" panose="020B0502040204020203" pitchFamily="34" charset="0"/>
                      <a:cs typeface="Segoe UI Historic" panose="020B0502040204020203" pitchFamily="34" charset="0"/>
                    </a:rPr>
                    <a:t>Issue 3</a:t>
                  </a:r>
                  <a:endParaRPr lang="en-US" sz="1200" b="1" i="1" dirty="0">
                    <a:solidFill>
                      <a:schemeClr val="bg1"/>
                    </a:solidFill>
                    <a:latin typeface="Saira" pitchFamily="2" charset="0"/>
                    <a:ea typeface="Segoe UI Historic" panose="020B0502040204020203" pitchFamily="34" charset="0"/>
                    <a:cs typeface="Segoe UI Historic" panose="020B0502040204020203" pitchFamily="34" charset="0"/>
                  </a:endParaRPr>
                </a:p>
              </p:txBody>
            </p:sp>
          </p:grpSp>
        </p:grpSp>
        <p:pic>
          <p:nvPicPr>
            <p:cNvPr id="6" name="Picture 5">
              <a:extLst>
                <a:ext uri="{FF2B5EF4-FFF2-40B4-BE49-F238E27FC236}">
                  <a16:creationId xmlns:a16="http://schemas.microsoft.com/office/drawing/2014/main" id="{1ADB9586-734C-40DD-A168-B114D44D5703}"/>
                </a:ext>
              </a:extLst>
            </p:cNvPr>
            <p:cNvPicPr>
              <a:picLocks noChangeAspect="1"/>
            </p:cNvPicPr>
            <p:nvPr/>
          </p:nvPicPr>
          <p:blipFill rotWithShape="1">
            <a:blip r:embed="rId5">
              <a:extLst>
                <a:ext uri="{28A0092B-C50C-407E-A947-70E740481C1C}">
                  <a14:useLocalDpi xmlns:a14="http://schemas.microsoft.com/office/drawing/2010/main" val="0"/>
                </a:ext>
              </a:extLst>
            </a:blip>
            <a:srcRect l="12064" t="-277" r="12064" b="277"/>
            <a:stretch/>
          </p:blipFill>
          <p:spPr>
            <a:xfrm>
              <a:off x="708445" y="4902972"/>
              <a:ext cx="1371600" cy="1371600"/>
            </a:xfrm>
            <a:prstGeom prst="rect">
              <a:avLst/>
            </a:prstGeom>
          </p:spPr>
        </p:pic>
        <p:sp>
          <p:nvSpPr>
            <p:cNvPr id="25" name="TextBox 24">
              <a:extLst>
                <a:ext uri="{FF2B5EF4-FFF2-40B4-BE49-F238E27FC236}">
                  <a16:creationId xmlns:a16="http://schemas.microsoft.com/office/drawing/2014/main" id="{595FFBAB-9F75-415A-AF1B-607E75604D68}"/>
                </a:ext>
              </a:extLst>
            </p:cNvPr>
            <p:cNvSpPr txBox="1">
              <a:spLocks/>
            </p:cNvSpPr>
            <p:nvPr/>
          </p:nvSpPr>
          <p:spPr>
            <a:xfrm>
              <a:off x="607498" y="6329604"/>
              <a:ext cx="5637580" cy="600164"/>
            </a:xfrm>
            <a:prstGeom prst="rect">
              <a:avLst/>
            </a:prstGeom>
            <a:noFill/>
          </p:spPr>
          <p:txBody>
            <a:bodyPr wrap="square" rtlCol="0">
              <a:spAutoFit/>
            </a:bodyPr>
            <a:lstStyle/>
            <a:p>
              <a:r>
                <a:rPr lang="en-US" sz="1100" dirty="0">
                  <a:latin typeface="Saira" pitchFamily="2" charset="0"/>
                  <a:ea typeface="Segoe UI Historic" panose="020B0502040204020203" pitchFamily="34" charset="0"/>
                  <a:cs typeface="Segoe UI Historic" panose="020B0502040204020203" pitchFamily="34" charset="0"/>
                </a:rPr>
                <a:t>for his platforms while strengthening their talents and knowledge in their respective fields. Certainly, Puhl and Sweeney possess the same desire of excellence for ExoConsulting and in their desired professional industries.</a:t>
              </a:r>
            </a:p>
          </p:txBody>
        </p:sp>
        <p:pic>
          <p:nvPicPr>
            <p:cNvPr id="8" name="Picture 7">
              <a:extLst>
                <a:ext uri="{FF2B5EF4-FFF2-40B4-BE49-F238E27FC236}">
                  <a16:creationId xmlns:a16="http://schemas.microsoft.com/office/drawing/2014/main" id="{E6881006-085F-4175-8758-F8476BFEEA6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43829" y="6753649"/>
              <a:ext cx="1371600" cy="1371600"/>
            </a:xfrm>
            <a:prstGeom prst="rect">
              <a:avLst/>
            </a:prstGeom>
          </p:spPr>
        </p:pic>
        <p:sp>
          <p:nvSpPr>
            <p:cNvPr id="30" name="TextBox 29">
              <a:extLst>
                <a:ext uri="{FF2B5EF4-FFF2-40B4-BE49-F238E27FC236}">
                  <a16:creationId xmlns:a16="http://schemas.microsoft.com/office/drawing/2014/main" id="{97A82EDB-0E66-42A1-AE7A-0130A8F45B3F}"/>
                </a:ext>
              </a:extLst>
            </p:cNvPr>
            <p:cNvSpPr txBox="1">
              <a:spLocks/>
            </p:cNvSpPr>
            <p:nvPr/>
          </p:nvSpPr>
          <p:spPr>
            <a:xfrm>
              <a:off x="618202" y="6948066"/>
              <a:ext cx="4153006" cy="1277273"/>
            </a:xfrm>
            <a:prstGeom prst="rect">
              <a:avLst/>
            </a:prstGeom>
            <a:noFill/>
          </p:spPr>
          <p:txBody>
            <a:bodyPr wrap="square" rtlCol="0">
              <a:spAutoFit/>
            </a:bodyPr>
            <a:lstStyle/>
            <a:p>
              <a:r>
                <a:rPr lang="en-US" sz="1100" dirty="0">
                  <a:latin typeface="Saira" pitchFamily="2" charset="0"/>
                  <a:ea typeface="Segoe UI Historic" panose="020B0502040204020203" pitchFamily="34" charset="0"/>
                  <a:cs typeface="Segoe UI Historic" panose="020B0502040204020203" pitchFamily="34" charset="0"/>
                </a:rPr>
                <a:t>Beyond practical and valuable experiences gained through their internships, Sweeney &amp; Puhl are utilizing next generation platforms, primarily social media, to further their reach as individuals and for the organization. This young talent isn’t only making a name for themselves but in the mold of ExoConsulting they’re resilient, resourceful and ambitious.</a:t>
              </a:r>
            </a:p>
          </p:txBody>
        </p:sp>
        <p:pic>
          <p:nvPicPr>
            <p:cNvPr id="11" name="Picture 10">
              <a:extLst>
                <a:ext uri="{FF2B5EF4-FFF2-40B4-BE49-F238E27FC236}">
                  <a16:creationId xmlns:a16="http://schemas.microsoft.com/office/drawing/2014/main" id="{604178D4-85A8-4D9E-BA7E-BFE0E3A4A3A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71207" y="1477049"/>
              <a:ext cx="1417320" cy="1889760"/>
            </a:xfrm>
            <a:prstGeom prst="rect">
              <a:avLst/>
            </a:prstGeom>
          </p:spPr>
        </p:pic>
        <p:sp>
          <p:nvSpPr>
            <p:cNvPr id="37" name="TextBox 36">
              <a:extLst>
                <a:ext uri="{FF2B5EF4-FFF2-40B4-BE49-F238E27FC236}">
                  <a16:creationId xmlns:a16="http://schemas.microsoft.com/office/drawing/2014/main" id="{19EA5E13-A915-44F1-BB4C-1FFF778FF8AE}"/>
                </a:ext>
              </a:extLst>
            </p:cNvPr>
            <p:cNvSpPr txBox="1"/>
            <p:nvPr/>
          </p:nvSpPr>
          <p:spPr>
            <a:xfrm>
              <a:off x="610231" y="3370071"/>
              <a:ext cx="5716248" cy="1192634"/>
            </a:xfrm>
            <a:prstGeom prst="rect">
              <a:avLst/>
            </a:prstGeom>
            <a:noFill/>
          </p:spPr>
          <p:txBody>
            <a:bodyPr wrap="square">
              <a:spAutoFit/>
            </a:bodyPr>
            <a:lstStyle/>
            <a:p>
              <a:r>
                <a:rPr lang="en-US" sz="1150" dirty="0">
                  <a:latin typeface="Saira" pitchFamily="2" charset="0"/>
                  <a:ea typeface="Segoe UI Historic" panose="020B0502040204020203" pitchFamily="34" charset="0"/>
                  <a:cs typeface="Segoe UI Historic" panose="020B0502040204020203" pitchFamily="34" charset="0"/>
                </a:rPr>
                <a:t>services to the commodity trading &amp; broadcast media sectors. A revitalized partnership with CRCL Solutions, along with continued collaboration with industry leaders, Ambee, Prescient Weather, and tychoNova allow us to meet your meteorological and trading needs. As we approach our 2nd anniversary in June, our future has never looked brighter. Let’s find ways to work together. </a:t>
              </a:r>
            </a:p>
            <a:p>
              <a:pPr algn="ctr"/>
              <a:r>
                <a:rPr lang="en-US" sz="1400" b="1" i="1" dirty="0">
                  <a:latin typeface="Saira" pitchFamily="2" charset="0"/>
                  <a:ea typeface="Segoe UI Historic" panose="020B0502040204020203" pitchFamily="34" charset="0"/>
                  <a:cs typeface="Segoe UI Historic" panose="020B0502040204020203" pitchFamily="34" charset="0"/>
                </a:rPr>
                <a:t>Semper incendendo.</a:t>
              </a:r>
              <a:endParaRPr lang="en-US" sz="1400" dirty="0"/>
            </a:p>
          </p:txBody>
        </p:sp>
      </p:grpSp>
    </p:spTree>
    <p:extLst>
      <p:ext uri="{BB962C8B-B14F-4D97-AF65-F5344CB8AC3E}">
        <p14:creationId xmlns:p14="http://schemas.microsoft.com/office/powerpoint/2010/main" val="25384008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2853</TotalTime>
  <Words>389</Words>
  <Application>Microsoft Office PowerPoint</Application>
  <PresentationFormat>On-screen Show (4:3)</PresentationFormat>
  <Paragraphs>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Saira</vt:lpstr>
      <vt:lpstr>Office Theme</vt:lpstr>
      <vt:lpstr>PowerPoint Presentation</vt:lpstr>
    </vt:vector>
  </TitlesOfParts>
  <Manager>Aaron Studwell, Ph.D.</Manager>
  <Company>ExoConsulting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ExoConsulting Dec 2020 Newsletter</dc:title>
  <dc:subject>ExoConsulting Dec 2020 Newsletter</dc:subject>
  <dc:creator>Aaron Studwell</dc:creator>
  <cp:lastModifiedBy>RaceWeather Studwell</cp:lastModifiedBy>
  <cp:revision>118</cp:revision>
  <cp:lastPrinted>2021-06-11T14:04:30Z</cp:lastPrinted>
  <dcterms:created xsi:type="dcterms:W3CDTF">2020-09-01T22:18:57Z</dcterms:created>
  <dcterms:modified xsi:type="dcterms:W3CDTF">2022-03-10T04:24:01Z</dcterms:modified>
</cp:coreProperties>
</file>